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92" r:id="rId5"/>
    <p:sldId id="304" r:id="rId6"/>
    <p:sldId id="305" r:id="rId7"/>
    <p:sldId id="306" r:id="rId8"/>
    <p:sldId id="307" r:id="rId9"/>
    <p:sldId id="308" r:id="rId10"/>
    <p:sldId id="313" r:id="rId11"/>
    <p:sldId id="296" r:id="rId12"/>
    <p:sldId id="297" r:id="rId13"/>
    <p:sldId id="309" r:id="rId14"/>
    <p:sldId id="310" r:id="rId15"/>
    <p:sldId id="298" r:id="rId16"/>
    <p:sldId id="311" r:id="rId17"/>
    <p:sldId id="299" r:id="rId18"/>
    <p:sldId id="312" r:id="rId19"/>
    <p:sldId id="302" r:id="rId20"/>
    <p:sldId id="272" r:id="rId21"/>
    <p:sldId id="27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94660"/>
  </p:normalViewPr>
  <p:slideViewPr>
    <p:cSldViewPr snapToGrid="0">
      <p:cViewPr>
        <p:scale>
          <a:sx n="100" d="100"/>
          <a:sy n="100" d="100"/>
        </p:scale>
        <p:origin x="12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F6377-C824-E63D-3BBD-76B426697B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7CBE91-C04A-61E6-7804-DEA669BB4E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E94FD2-1715-6E59-409D-588B7A186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E4970-C43A-1B26-4588-515BB548E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18C48-CCE0-D2AA-9180-1799FF8A4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940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31688-FB9A-14C1-DAAE-99E2E1E07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3454F0-02A1-C3FB-58C9-0785B2EC2C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A6960D-7D42-513D-887F-2E50DED4C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1F39C-A22E-3D2C-8548-66DC38E1A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1B4F0C-6108-244B-6407-102951D06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441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B08959-0BDE-6992-FFB1-CC38C4B550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2EA298-CC47-ECF0-CC7A-8E8E394F36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16699-3B84-D1C7-096F-C51620E18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138D54-AADE-D98B-AB67-8D38FF3A3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DBC56-ADB9-D294-9B7C-D7E310CB5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565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4D1F0-28D6-9512-44F3-FD7C5E03D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08E32-A550-1A56-4544-01A929AC7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BD14B5-DD36-6CAF-2DE8-741CA5B08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7B74B-DD5E-0421-C966-2A7FD15E8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851628-F1EB-B429-4730-893942E18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717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4C6F9-5F5D-BA4B-4919-FAE41C40A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4A8426-1628-C516-D66D-EFCDB0AF6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63641-3148-23D8-F976-E572A7566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9CADA-83B0-3FCA-E8CF-121E53D7F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AC2F6-9972-4710-9FAC-2499F977D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54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854C7-E627-3E70-0F31-BC80819FD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8CA65-F7AC-DDC5-D52B-ED546C7F10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3D8AB0-71BB-3259-819A-DB3888C5B3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1B69C4-87BC-D1E9-4EDB-BBF84EA6B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D61CCC-4FD1-B594-29F3-EDD671E5D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C65926-BFE4-1738-55A0-89606CB2F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800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2810-0F2C-3110-08EC-B4E89085A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74FFC-765F-CA30-7E4D-FDE2E9089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B76C83-3175-A3F1-EF15-B8B3AEC695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B1E456-5572-B47C-BCDC-E480946920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085C22-7705-F494-9D3B-703356AC84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E1CF38-7091-6940-EE03-ABACA5C8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BDE172-BCAE-0368-80D8-3769A8BA7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7FDDF0-9F99-1909-8A0B-B1C1A8372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664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D9FAA-CCCC-8902-D066-700A7E5FE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D0ADE5-A13A-8A66-E3D5-5764AA33A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71A8A0-6579-45BB-7893-3065A7C10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3085A3-710E-2939-9E19-BC7FCA662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537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1B5D33-323E-2478-3272-BA5A9DC47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CF3C4A-2509-3805-AB81-B90A353D1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972215-A758-03CA-122B-CC3F0C432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555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4D510-45DC-9FD2-F5D5-A6756D97D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22D7D-CDFB-360F-C7FB-200F6E161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8D95DE-4D45-9073-62AD-A2729888A2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814789-B751-265D-C4D8-2FDBA152E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44E37B-801B-95A6-5FCD-9CBBB9672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177CC7-6F7C-8666-42D4-08D71E642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234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A2A55-28E8-2DF1-BFDC-087555290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605839-3E2F-D43A-2C1C-4845C1F52B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DA97C-F12D-2925-2B92-D185D4BCBC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4B50AA-8B0E-F356-BB68-0B21285FA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28DA6A-AF3A-A472-4712-AAA725024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60FC94-AC01-7BED-6AAD-B35155152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431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E7ED7E-4CF4-E508-7939-D665B97FD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6B9783-874F-F6B6-6BA2-A9A8C415C2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C78D8-C982-3FBA-B39F-4AF0FF51EC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872102-DEE3-474D-A3B6-DB5E11A33E25}" type="datetimeFigureOut">
              <a:rPr lang="en-US" smtClean="0"/>
              <a:t>11/12/2024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BFEEC-91E6-0B7A-FB13-81BF1A6DE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12B790-3738-4465-9BF8-3035190AF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154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bstract blockchain network background">
            <a:extLst>
              <a:ext uri="{FF2B5EF4-FFF2-40B4-BE49-F238E27FC236}">
                <a16:creationId xmlns:a16="http://schemas.microsoft.com/office/drawing/2014/main" id="{DC1140DE-7EDD-BDDE-C226-557EAC787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0283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9803FA-167C-5228-7BD3-B226308009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1857" y="2359760"/>
            <a:ext cx="9144000" cy="106924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Advanced SQL (Part 2)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BC2AC1-7E42-0BED-42E8-84DD2C0548BF}"/>
              </a:ext>
            </a:extLst>
          </p:cNvPr>
          <p:cNvSpPr txBox="1"/>
          <p:nvPr/>
        </p:nvSpPr>
        <p:spPr>
          <a:xfrm>
            <a:off x="7486048" y="5412471"/>
            <a:ext cx="60976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Dushko Todevski/ Databases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12.11.2024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DA071C3-2C7E-4BC9-38B2-177D1BE1402B}"/>
              </a:ext>
            </a:extLst>
          </p:cNvPr>
          <p:cNvSpPr txBox="1">
            <a:spLocks/>
          </p:cNvSpPr>
          <p:nvPr/>
        </p:nvSpPr>
        <p:spPr>
          <a:xfrm>
            <a:off x="1621857" y="501309"/>
            <a:ext cx="9144000" cy="10692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Lecture 4: Advanced SQL (Part 2)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73224B9-8715-4E46-26D3-8B4D85E2DD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Joins, Subqueries, GROUP BY, and HAVING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1FBAFA6-1DCA-0EBE-FEB8-9A5A9C0B3E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Joins, Subqueries,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GROUP BY</a:t>
            </a:r>
            <a: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, and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HAVING</a:t>
            </a:r>
            <a: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2A8DD03-8190-DAC2-B884-B37A0737F9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Joins, Subqueries,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GROUP BY</a:t>
            </a:r>
            <a: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, and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HAVING</a:t>
            </a:r>
            <a: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87759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F8435D-3EC3-4942-3519-D68D0FBAAE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29F58D0-BC93-A908-7E4F-CE73AB78F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E39819B-1B97-FD20-531B-DDB11DA94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1AF7333-02F2-DC71-65B4-957AB6C271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8CBFD15-2FD4-9772-346F-C16D418C6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73FB1ED0-6D1A-B803-3335-8A41CDFF0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601F1F50-38E7-4FC1-0826-CBE5592B14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6773" y="683393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500" dirty="0">
                <a:latin typeface="Arial Unicode MS"/>
              </a:rPr>
              <a:t>FULL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JOIN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DDE7139-6656-4C53-2231-D13F3F8CA7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535" y="3794330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500" dirty="0">
                <a:solidFill>
                  <a:schemeClr val="bg1"/>
                </a:solidFill>
                <a:latin typeface="Arial Unicode MS"/>
              </a:rPr>
              <a:t>FULL JOIN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7F4E01-7B12-E67C-21DA-C14514381C84}"/>
              </a:ext>
            </a:extLst>
          </p:cNvPr>
          <p:cNvSpPr txBox="1"/>
          <p:nvPr/>
        </p:nvSpPr>
        <p:spPr>
          <a:xfrm>
            <a:off x="4712295" y="231731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Example: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9C1F03-2712-DA66-D947-05B48E6678AC}"/>
              </a:ext>
            </a:extLst>
          </p:cNvPr>
          <p:cNvSpPr txBox="1"/>
          <p:nvPr/>
        </p:nvSpPr>
        <p:spPr>
          <a:xfrm>
            <a:off x="4800600" y="2902002"/>
            <a:ext cx="60960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</a:t>
            </a:r>
          </a:p>
          <a:p>
            <a:r>
              <a:rPr lang="en-US" dirty="0"/>
              <a:t>    </a:t>
            </a:r>
            <a:r>
              <a:rPr lang="en-US" dirty="0" err="1"/>
              <a:t>s.FirstName</a:t>
            </a:r>
            <a:r>
              <a:rPr lang="en-US" dirty="0"/>
              <a:t>, </a:t>
            </a:r>
          </a:p>
          <a:p>
            <a:r>
              <a:rPr lang="en-US" dirty="0"/>
              <a:t>    </a:t>
            </a:r>
            <a:r>
              <a:rPr lang="en-US" dirty="0" err="1"/>
              <a:t>s.LastName</a:t>
            </a:r>
            <a:r>
              <a:rPr lang="en-US" dirty="0"/>
              <a:t>, </a:t>
            </a:r>
          </a:p>
          <a:p>
            <a:r>
              <a:rPr lang="en-US" dirty="0"/>
              <a:t>    </a:t>
            </a:r>
            <a:r>
              <a:rPr lang="en-US" dirty="0" err="1"/>
              <a:t>c.CourseName</a:t>
            </a:r>
            <a:r>
              <a:rPr lang="en-US" dirty="0"/>
              <a:t>, </a:t>
            </a:r>
          </a:p>
          <a:p>
            <a:r>
              <a:rPr lang="en-US" dirty="0"/>
              <a:t>    </a:t>
            </a:r>
            <a:r>
              <a:rPr lang="en-US" dirty="0" err="1"/>
              <a:t>e.Grade</a:t>
            </a:r>
            <a:endParaRPr lang="en-US" dirty="0"/>
          </a:p>
          <a:p>
            <a:r>
              <a:rPr lang="en-US" dirty="0"/>
              <a:t>FROM </a:t>
            </a:r>
          </a:p>
          <a:p>
            <a:r>
              <a:rPr lang="en-US" dirty="0"/>
              <a:t>    Students s</a:t>
            </a:r>
          </a:p>
          <a:p>
            <a:r>
              <a:rPr lang="en-US" dirty="0"/>
              <a:t>FULL JOIN </a:t>
            </a:r>
          </a:p>
          <a:p>
            <a:r>
              <a:rPr lang="en-US" dirty="0"/>
              <a:t>    Enrollment e ON </a:t>
            </a:r>
            <a:r>
              <a:rPr lang="en-US" dirty="0" err="1"/>
              <a:t>s.StudentID</a:t>
            </a:r>
            <a:r>
              <a:rPr lang="en-US" dirty="0"/>
              <a:t> = </a:t>
            </a:r>
            <a:r>
              <a:rPr lang="en-US" dirty="0" err="1"/>
              <a:t>e.StudentID</a:t>
            </a:r>
            <a:endParaRPr lang="en-US" dirty="0"/>
          </a:p>
          <a:p>
            <a:r>
              <a:rPr lang="en-US" dirty="0"/>
              <a:t>FULL JOIN </a:t>
            </a:r>
          </a:p>
          <a:p>
            <a:r>
              <a:rPr lang="en-US" dirty="0"/>
              <a:t>    Courses c ON </a:t>
            </a:r>
            <a:r>
              <a:rPr lang="en-US" dirty="0" err="1"/>
              <a:t>e.CourseID</a:t>
            </a:r>
            <a:r>
              <a:rPr lang="en-US" dirty="0"/>
              <a:t> = </a:t>
            </a:r>
            <a:r>
              <a:rPr lang="en-US" dirty="0" err="1"/>
              <a:t>c.CourseID</a:t>
            </a:r>
            <a:r>
              <a:rPr lang="en-US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9436478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3515E0-0E15-5810-A6A9-09971F103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36AF31F-BEC9-E0D8-A1CA-BA16FB866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3E0E685-EA74-C0D9-6350-6B5DA2EB7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DE0D210-B47F-8DA8-1228-04DBC293A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4F63BB-88C8-4E76-626E-F6ED720DA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D809640-47C4-A14D-4054-3983B294E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D4594B-1592-7285-E90B-ECD08089B37E}"/>
              </a:ext>
            </a:extLst>
          </p:cNvPr>
          <p:cNvSpPr txBox="1"/>
          <p:nvPr/>
        </p:nvSpPr>
        <p:spPr>
          <a:xfrm>
            <a:off x="991251" y="3786775"/>
            <a:ext cx="6094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Exercise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68D8E378-EDA8-786C-55A1-E08789A000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2600" y="1859125"/>
            <a:ext cx="7382149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Exercise 1 Instructions: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 the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University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database.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Tasks: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Write queries using different types of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JOIN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 to: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Retrieve the names of students and the courses they are 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enrolled in. 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Find the names of professors and the courses they teach. 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List all courses and the students enrolled in them, even if a 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course has no students. 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List all students and the courses they are enrolled in, even if 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student is not enrolled in any courses.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55921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6DA00F-D235-7BD9-C79D-A23A8380CD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EF1E17C-0B71-040B-BF12-7B6324D301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ADFB976-C587-3A22-5E6F-ECC1E3ADD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9056618-B9F4-A58A-A3AC-D06CABB177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5A5ED71-F1FB-6ACE-A27D-3DFC27E442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14A8C03-5AD8-C3FE-135B-19681C971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663FA1-F802-5CB6-3C17-69193185A0F2}"/>
              </a:ext>
            </a:extLst>
          </p:cNvPr>
          <p:cNvSpPr txBox="1"/>
          <p:nvPr/>
        </p:nvSpPr>
        <p:spPr>
          <a:xfrm>
            <a:off x="4974086" y="814909"/>
            <a:ext cx="6099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Subqueries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26C1680-6BF4-ED71-D8D6-7ABD2CF5F0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4" y="2363050"/>
            <a:ext cx="8121262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 query nested inside another query.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Types: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 the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WHERE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clause: To filter data based on the results of another query.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 the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FROM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clause: To use the results of a query as a data source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for another query.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915AC7-DDF8-4D25-F5A4-5F5120B4C9ED}"/>
              </a:ext>
            </a:extLst>
          </p:cNvPr>
          <p:cNvSpPr txBox="1"/>
          <p:nvPr/>
        </p:nvSpPr>
        <p:spPr>
          <a:xfrm>
            <a:off x="991251" y="3786775"/>
            <a:ext cx="6094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Subqueries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7096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CD89FC-F739-D962-6E68-88FC5AABC4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46199DB-ACEF-FD94-1BB1-5CF3CA03D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703C779-FBA9-126F-8AEC-B59BBC156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9A61909-A4D8-2424-283E-FDF95161B3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F15B394-7CED-398F-B74F-ACEBDC898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D47959E-50A2-C656-2106-6F36DEF49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AA55D6-172E-1735-0165-0B508C05C808}"/>
              </a:ext>
            </a:extLst>
          </p:cNvPr>
          <p:cNvSpPr txBox="1"/>
          <p:nvPr/>
        </p:nvSpPr>
        <p:spPr>
          <a:xfrm>
            <a:off x="4974086" y="814909"/>
            <a:ext cx="6099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Subqueries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39538F-1A11-DC2F-927E-43CDBAF70836}"/>
              </a:ext>
            </a:extLst>
          </p:cNvPr>
          <p:cNvSpPr txBox="1"/>
          <p:nvPr/>
        </p:nvSpPr>
        <p:spPr>
          <a:xfrm>
            <a:off x="991251" y="3786775"/>
            <a:ext cx="6094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Subqueries WHERE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6D0EFFAC-76AF-ABE6-2189-C048F3F923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5808" y="1524056"/>
            <a:ext cx="2975495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 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WHERE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clause):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5233BB-15BE-899B-EE01-6239E4CA7E1B}"/>
              </a:ext>
            </a:extLst>
          </p:cNvPr>
          <p:cNvSpPr txBox="1"/>
          <p:nvPr/>
        </p:nvSpPr>
        <p:spPr>
          <a:xfrm>
            <a:off x="4423303" y="2772939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* </a:t>
            </a:r>
            <a:br>
              <a:rPr lang="en-US" dirty="0"/>
            </a:br>
            <a:r>
              <a:rPr lang="en-US" dirty="0"/>
              <a:t>FROM Students</a:t>
            </a:r>
          </a:p>
          <a:p>
            <a:r>
              <a:rPr lang="en-US" dirty="0"/>
              <a:t>WHERE </a:t>
            </a:r>
            <a:r>
              <a:rPr lang="en-US" dirty="0" err="1"/>
              <a:t>StudentID</a:t>
            </a:r>
            <a:r>
              <a:rPr lang="en-US" dirty="0"/>
              <a:t> IN (SELECT </a:t>
            </a:r>
            <a:r>
              <a:rPr lang="en-US" dirty="0" err="1"/>
              <a:t>StudentID</a:t>
            </a:r>
            <a:r>
              <a:rPr lang="en-US" dirty="0"/>
              <a:t> FROM Enrollment WHERE Grade = 'A');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E689DB-E393-7EA1-38AF-E79824D18A3D}"/>
              </a:ext>
            </a:extLst>
          </p:cNvPr>
          <p:cNvSpPr txBox="1"/>
          <p:nvPr/>
        </p:nvSpPr>
        <p:spPr>
          <a:xfrm>
            <a:off x="4601043" y="449230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Explanation:</a:t>
            </a:r>
            <a:r>
              <a:rPr lang="en-US" dirty="0"/>
              <a:t> Retrieves students who have an 'A' grade in any course.</a:t>
            </a:r>
          </a:p>
        </p:txBody>
      </p:sp>
    </p:spTree>
    <p:extLst>
      <p:ext uri="{BB962C8B-B14F-4D97-AF65-F5344CB8AC3E}">
        <p14:creationId xmlns:p14="http://schemas.microsoft.com/office/powerpoint/2010/main" val="9968321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A00E1D-94B9-77CD-CAB0-A324DC4995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A2EA699-A799-6888-0A1E-723A147E59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FBA159-631C-0947-564C-024DDA7D4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CCF37A1-B4B6-3E2D-0388-498C53FB5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216303A-0A0B-13FD-27B9-8D90FE0A2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CFAF740-A480-24A9-AC10-88954C0A9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2CEE7E-4AE8-C0C0-5708-0CFAAA330ED2}"/>
              </a:ext>
            </a:extLst>
          </p:cNvPr>
          <p:cNvSpPr txBox="1"/>
          <p:nvPr/>
        </p:nvSpPr>
        <p:spPr>
          <a:xfrm>
            <a:off x="4974086" y="814909"/>
            <a:ext cx="6099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Subqueries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75FB4F-FF48-947B-FE9E-2B6D7C3BC29B}"/>
              </a:ext>
            </a:extLst>
          </p:cNvPr>
          <p:cNvSpPr txBox="1"/>
          <p:nvPr/>
        </p:nvSpPr>
        <p:spPr>
          <a:xfrm>
            <a:off x="991251" y="3786775"/>
            <a:ext cx="6094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Subqueries FROM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D7E55882-77F6-4299-F4D7-C61D931611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5808" y="1524056"/>
            <a:ext cx="279595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 (</a:t>
            </a:r>
            <a:r>
              <a:rPr lang="en-US" altLang="en-US" dirty="0">
                <a:latin typeface="Arial Unicode MS"/>
              </a:rPr>
              <a:t>FROM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clause):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D541BCA-064B-7890-DFEC-F84E52EF9938}"/>
              </a:ext>
            </a:extLst>
          </p:cNvPr>
          <p:cNvSpPr txBox="1"/>
          <p:nvPr/>
        </p:nvSpPr>
        <p:spPr>
          <a:xfrm>
            <a:off x="4601043" y="449230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Explanation:</a:t>
            </a:r>
            <a:r>
              <a:rPr lang="en-US" dirty="0"/>
              <a:t> Retrieves students who have an 'A' grade in any course.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624459-61B0-161D-0C01-BD8DB492DFD7}"/>
              </a:ext>
            </a:extLst>
          </p:cNvPr>
          <p:cNvSpPr txBox="1"/>
          <p:nvPr/>
        </p:nvSpPr>
        <p:spPr>
          <a:xfrm>
            <a:off x="4360333" y="2494114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AVG(GPA) as </a:t>
            </a:r>
            <a:r>
              <a:rPr lang="en-US" dirty="0" err="1"/>
              <a:t>avg_gpa_Students</a:t>
            </a:r>
            <a:endParaRPr lang="en-US" dirty="0"/>
          </a:p>
          <a:p>
            <a:r>
              <a:rPr lang="en-US" dirty="0"/>
              <a:t>FROM (SELECT GPA FROM Students WHERE Major = 'Computer Science') AS;</a:t>
            </a:r>
          </a:p>
        </p:txBody>
      </p:sp>
    </p:spTree>
    <p:extLst>
      <p:ext uri="{BB962C8B-B14F-4D97-AF65-F5344CB8AC3E}">
        <p14:creationId xmlns:p14="http://schemas.microsoft.com/office/powerpoint/2010/main" val="26142290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474D8D-8AAF-35F1-9173-3CCEA3592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732802C-422F-9C7E-734A-E75F69963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73BF879-3FAC-11AD-6ABE-475D9C440C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CA0E2EA-3B9E-341D-CE1C-D6A919C57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627A0EE-8E81-1304-0232-0EDFF3FB3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EABCA0C9-4DC2-7F5A-C0B3-521F54071B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329D13-6921-B4DF-8F2B-D94CE3BA2EA6}"/>
              </a:ext>
            </a:extLst>
          </p:cNvPr>
          <p:cNvSpPr txBox="1"/>
          <p:nvPr/>
        </p:nvSpPr>
        <p:spPr>
          <a:xfrm>
            <a:off x="4830177" y="695572"/>
            <a:ext cx="2423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GROUP BY Clause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57B4-5673-12FE-1C39-EAFD1C6409CD}"/>
              </a:ext>
            </a:extLst>
          </p:cNvPr>
          <p:cNvSpPr txBox="1"/>
          <p:nvPr/>
        </p:nvSpPr>
        <p:spPr>
          <a:xfrm>
            <a:off x="747228" y="3877890"/>
            <a:ext cx="2423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GROUP BY Clause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B5A4FD4-1153-F9D5-E3C4-E35B571FC7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4934" y="1601169"/>
            <a:ext cx="745909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Groups rows with the same values in one or more columns.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Often used with aggregate functions: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perform calculations on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each group.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Syntax: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055D77-B4A6-7430-CF52-DC46104293CC}"/>
              </a:ext>
            </a:extLst>
          </p:cNvPr>
          <p:cNvSpPr txBox="1"/>
          <p:nvPr/>
        </p:nvSpPr>
        <p:spPr>
          <a:xfrm>
            <a:off x="4495807" y="3372599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column1, column2, </a:t>
            </a:r>
            <a:r>
              <a:rPr lang="en-US" dirty="0" err="1"/>
              <a:t>aggregate_function</a:t>
            </a:r>
            <a:r>
              <a:rPr lang="en-US" dirty="0"/>
              <a:t>(column3)</a:t>
            </a:r>
          </a:p>
          <a:p>
            <a:r>
              <a:rPr lang="en-US" dirty="0"/>
              <a:t>FROM </a:t>
            </a:r>
            <a:r>
              <a:rPr lang="en-US" dirty="0" err="1"/>
              <a:t>table_name</a:t>
            </a:r>
            <a:endParaRPr lang="en-US" dirty="0"/>
          </a:p>
          <a:p>
            <a:r>
              <a:rPr lang="en-US" dirty="0"/>
              <a:t>WHERE condition</a:t>
            </a:r>
          </a:p>
          <a:p>
            <a:r>
              <a:rPr lang="en-US" dirty="0"/>
              <a:t>GROUP BY column1, column2;</a:t>
            </a:r>
          </a:p>
        </p:txBody>
      </p:sp>
    </p:spTree>
    <p:extLst>
      <p:ext uri="{BB962C8B-B14F-4D97-AF65-F5344CB8AC3E}">
        <p14:creationId xmlns:p14="http://schemas.microsoft.com/office/powerpoint/2010/main" val="14572822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47DF4C-59BC-48AF-9CA2-37A7C44111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21F4FFA-9B98-0790-1264-E22EA7447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EA4EBC0-C722-E478-BB29-5A736FA3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19A3FB8-B654-474E-E710-6C74A67D98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D27F8B0-4972-6D3A-ACFC-BAD417147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29F055C5-7BC5-54A4-0075-81A7A6CCB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5B00DB-DE99-C9EC-B721-D92E7C675BCB}"/>
              </a:ext>
            </a:extLst>
          </p:cNvPr>
          <p:cNvSpPr txBox="1"/>
          <p:nvPr/>
        </p:nvSpPr>
        <p:spPr>
          <a:xfrm>
            <a:off x="4830177" y="695572"/>
            <a:ext cx="2423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GROUP BY Clause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84E57A-A106-ABA4-E30F-F51F93458BC8}"/>
              </a:ext>
            </a:extLst>
          </p:cNvPr>
          <p:cNvSpPr txBox="1"/>
          <p:nvPr/>
        </p:nvSpPr>
        <p:spPr>
          <a:xfrm>
            <a:off x="747228" y="3877890"/>
            <a:ext cx="2423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GROUP BY Clause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C0F578F-3FF3-B415-0306-52512CAFC1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01043" y="2034085"/>
            <a:ext cx="121058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2930E0-B9BF-A0E2-D4D4-536113B41612}"/>
              </a:ext>
            </a:extLst>
          </p:cNvPr>
          <p:cNvSpPr txBox="1"/>
          <p:nvPr/>
        </p:nvSpPr>
        <p:spPr>
          <a:xfrm>
            <a:off x="4419607" y="2932025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major, AVG(GPA) AS </a:t>
            </a:r>
            <a:r>
              <a:rPr lang="en-US" dirty="0" err="1"/>
              <a:t>AverageGPA</a:t>
            </a:r>
            <a:endParaRPr lang="en-US" dirty="0"/>
          </a:p>
          <a:p>
            <a:r>
              <a:rPr lang="en-US" dirty="0"/>
              <a:t>FROM Students</a:t>
            </a:r>
          </a:p>
          <a:p>
            <a:r>
              <a:rPr lang="en-US" dirty="0"/>
              <a:t>GROUP BY major;</a:t>
            </a:r>
          </a:p>
        </p:txBody>
      </p:sp>
    </p:spTree>
    <p:extLst>
      <p:ext uri="{BB962C8B-B14F-4D97-AF65-F5344CB8AC3E}">
        <p14:creationId xmlns:p14="http://schemas.microsoft.com/office/powerpoint/2010/main" val="34195825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243B13-9854-459B-D642-BF989DEC23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C3209A9-D71A-784F-67A6-A89A11439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8751C70-49AF-B56E-DA59-7634A38D2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F2BD453-C03E-EE4B-3F7F-E231C1C19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269EB2F-E944-114A-447B-1B609B215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165EBBC-8410-3CF3-02AD-31D4050E62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603D49-59D2-F3A7-063A-72476833C74E}"/>
              </a:ext>
            </a:extLst>
          </p:cNvPr>
          <p:cNvSpPr txBox="1"/>
          <p:nvPr/>
        </p:nvSpPr>
        <p:spPr>
          <a:xfrm>
            <a:off x="4724399" y="3245645"/>
            <a:ext cx="609470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column1, column2, </a:t>
            </a:r>
            <a:r>
              <a:rPr lang="en-US" dirty="0" err="1"/>
              <a:t>aggregate_function</a:t>
            </a:r>
            <a:r>
              <a:rPr lang="en-US" dirty="0"/>
              <a:t>(column3)</a:t>
            </a:r>
          </a:p>
          <a:p>
            <a:r>
              <a:rPr lang="en-US" dirty="0"/>
              <a:t>FROM </a:t>
            </a:r>
            <a:r>
              <a:rPr lang="en-US" dirty="0" err="1"/>
              <a:t>table_name</a:t>
            </a:r>
            <a:endParaRPr lang="en-US" dirty="0"/>
          </a:p>
          <a:p>
            <a:r>
              <a:rPr lang="en-US" dirty="0"/>
              <a:t>WHERE condition</a:t>
            </a:r>
          </a:p>
          <a:p>
            <a:r>
              <a:rPr lang="en-US" dirty="0"/>
              <a:t>GROUP BY column1, column2</a:t>
            </a:r>
          </a:p>
          <a:p>
            <a:r>
              <a:rPr lang="en-US" dirty="0"/>
              <a:t>HAVING condition;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510FC4A9-3E2B-4E63-16BF-C46751925A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4399" y="638068"/>
            <a:ext cx="301039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HAVING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Clause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1D54FD76-5D9E-81BA-812C-A831F872BA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5000" y="1587268"/>
            <a:ext cx="7318735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Filters groups based on a condition.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Used with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GROUP BY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Applies the condition to the grouped results.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Syntax: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1AB353-DE81-78B0-2E2F-90F5DFD8B2A2}"/>
              </a:ext>
            </a:extLst>
          </p:cNvPr>
          <p:cNvSpPr txBox="1"/>
          <p:nvPr/>
        </p:nvSpPr>
        <p:spPr>
          <a:xfrm>
            <a:off x="685800" y="3887533"/>
            <a:ext cx="21759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HAVING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Clause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0378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5321BD-1F63-612C-4B7A-5A31A3E64F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DE67F052-2F65-62B1-AD6C-D6FB710FC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9C72CB3-ECB6-4EE5-18FA-C79BE9956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6BC3B3-F559-CDFD-A479-0645943FD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C6995EF-9985-24DD-B585-64C8E8480B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5E433E7E-7D8C-4DA9-5A5E-7E096C9BC9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C2AE8952-9E83-B793-54AE-583B2C6940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4399" y="638068"/>
            <a:ext cx="301039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HAVING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Clause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7E3ACDF9-B081-B8C8-CE67-659E90996E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5000" y="1864267"/>
            <a:ext cx="11336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BB86BD-D3E4-A6BF-6FCA-0EF709E7AA82}"/>
              </a:ext>
            </a:extLst>
          </p:cNvPr>
          <p:cNvSpPr txBox="1"/>
          <p:nvPr/>
        </p:nvSpPr>
        <p:spPr>
          <a:xfrm>
            <a:off x="685800" y="3887533"/>
            <a:ext cx="21759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HAVING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Clause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E72EE8-1E16-B5DA-9B68-AEC20C1CC798}"/>
              </a:ext>
            </a:extLst>
          </p:cNvPr>
          <p:cNvSpPr txBox="1"/>
          <p:nvPr/>
        </p:nvSpPr>
        <p:spPr>
          <a:xfrm>
            <a:off x="4601043" y="2745306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major, AVG(GPA) AS </a:t>
            </a:r>
            <a:r>
              <a:rPr lang="en-US" dirty="0" err="1"/>
              <a:t>AverageGPA</a:t>
            </a:r>
            <a:endParaRPr lang="en-US" dirty="0"/>
          </a:p>
          <a:p>
            <a:r>
              <a:rPr lang="en-US" dirty="0"/>
              <a:t>FROM Students</a:t>
            </a:r>
          </a:p>
          <a:p>
            <a:r>
              <a:rPr lang="en-US" dirty="0"/>
              <a:t>GROUP BY major</a:t>
            </a:r>
          </a:p>
          <a:p>
            <a:r>
              <a:rPr lang="en-US" dirty="0"/>
              <a:t>HAVING AVG(GPA) &gt; 3.5;</a:t>
            </a:r>
          </a:p>
        </p:txBody>
      </p:sp>
    </p:spTree>
    <p:extLst>
      <p:ext uri="{BB962C8B-B14F-4D97-AF65-F5344CB8AC3E}">
        <p14:creationId xmlns:p14="http://schemas.microsoft.com/office/powerpoint/2010/main" val="36206463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1257BE-4EC6-B112-6658-15AF3776DD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CCCD0AA-A204-21D7-9597-7D461F8CA8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8628180-ED08-86B4-EEFE-3894A742E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BCFB8F1-0EED-5A96-56B4-5516E4188E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A46B273-4332-E1C6-15ED-A7842895C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1B48F20-A40F-2C5A-73FB-DC5F2BBB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4713A6-726E-D496-3A52-708B016E3E2E}"/>
              </a:ext>
            </a:extLst>
          </p:cNvPr>
          <p:cNvSpPr txBox="1"/>
          <p:nvPr/>
        </p:nvSpPr>
        <p:spPr>
          <a:xfrm>
            <a:off x="4830177" y="695572"/>
            <a:ext cx="6099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Exercise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5F5ED6-A19E-523F-F3A4-A70BE84DD825}"/>
              </a:ext>
            </a:extLst>
          </p:cNvPr>
          <p:cNvSpPr txBox="1"/>
          <p:nvPr/>
        </p:nvSpPr>
        <p:spPr>
          <a:xfrm>
            <a:off x="991251" y="3592120"/>
            <a:ext cx="6094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Exercise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3DBE17A4-56CE-00FD-8F8E-FC777CA699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09533" y="1944006"/>
            <a:ext cx="7350730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Instructions: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Continue using the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University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database.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Tasks: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Write a query using a subquery to find the courses with the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highest enrollment.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Write queries using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GROUP BY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and aggregate functions to: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Count the number of courses offered by each department.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Calculate the average grade for each course.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Write queries using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GROUP BY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HAVING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and aggregate functions to: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Find departments with more than 5 students.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List courses where the average grade is higher than 'B'.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2204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2931C5-F328-3D1F-F82C-ECEEFCBB22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5074E0F-0D7B-542D-4055-7804ECD6AF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0190" y="868012"/>
            <a:ext cx="9724724" cy="933543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AF18F3E2-20AE-0FB7-4D45-98BC36A26A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190" y="2136341"/>
            <a:ext cx="11062644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Recap: In the previous lecture, we learned about sorting, limiting results, and aggregate functions.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Moving forward: 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lang="en-US" altLang="en-US" b="1" dirty="0">
                <a:latin typeface="Arial" panose="020B0604020202020204" pitchFamily="34" charset="0"/>
              </a:rPr>
              <a:t> More a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dvanced SQL techniques for combining data from multiple tables and </a:t>
            </a:r>
            <a:b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performing complex analysis.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Topics: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JOINs: Combining data from multiple tables.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Subqueries: Nesting queries within queries.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GROUP BY: Grouping data for aggregate calculations.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HAVING: Filtering grouped data.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63459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32E6AC-7603-F6BC-D14B-7D506205D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D5E0A21D-C48C-EA9A-9D13-DA37BF47EF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7743DE76-B9D8-A85D-5E98-89BC931F449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37" y="-1"/>
            <a:ext cx="1141367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5488390-40D8-68CF-3163-5ACE42A5D2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475" y="2856206"/>
            <a:ext cx="9144000" cy="1145586"/>
          </a:xfrm>
        </p:spPr>
        <p:txBody>
          <a:bodyPr>
            <a:normAutofit/>
          </a:bodyPr>
          <a:lstStyle/>
          <a:p>
            <a:r>
              <a:rPr lang="en-US" dirty="0"/>
              <a:t>Q&amp;A and Discussion</a:t>
            </a:r>
          </a:p>
        </p:txBody>
      </p:sp>
    </p:spTree>
    <p:extLst>
      <p:ext uri="{BB962C8B-B14F-4D97-AF65-F5344CB8AC3E}">
        <p14:creationId xmlns:p14="http://schemas.microsoft.com/office/powerpoint/2010/main" val="34658017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749C80-E604-B495-26C1-D20BB24F01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02C57A86-9944-4C68-7D66-6616CBA2F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A851DEBC-029A-DD3B-8B3E-7A4BD8D56B2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37" y="-1"/>
            <a:ext cx="1141367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D19440D-9A9A-3A36-D6FF-90A9F3D6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475" y="2856206"/>
            <a:ext cx="9144000" cy="1145586"/>
          </a:xfrm>
        </p:spPr>
        <p:txBody>
          <a:bodyPr>
            <a:normAutofit/>
          </a:bodyPr>
          <a:lstStyle/>
          <a:p>
            <a:r>
              <a:rPr lang="en-US" dirty="0"/>
              <a:t>Thanks for the attention!</a:t>
            </a:r>
          </a:p>
        </p:txBody>
      </p:sp>
    </p:spTree>
    <p:extLst>
      <p:ext uri="{BB962C8B-B14F-4D97-AF65-F5344CB8AC3E}">
        <p14:creationId xmlns:p14="http://schemas.microsoft.com/office/powerpoint/2010/main" val="4263808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4DABB9-66E1-8B44-1A05-5FF71B111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63E85B9-6A0B-6A0B-8380-7F7E685AE5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8028" y="672296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500" dirty="0">
                <a:latin typeface="Arial Unicode MS"/>
              </a:rPr>
              <a:t>JOINS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60E820FA-2F8C-EE19-D0C8-7964A625B7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535" y="3722879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500" dirty="0">
                <a:solidFill>
                  <a:schemeClr val="bg1"/>
                </a:solidFill>
                <a:latin typeface="Arial Unicode MS"/>
              </a:rPr>
              <a:t>JOINS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277F8E-893D-A7EC-D09B-378F0F489C11}"/>
              </a:ext>
            </a:extLst>
          </p:cNvPr>
          <p:cNvSpPr txBox="1"/>
          <p:nvPr/>
        </p:nvSpPr>
        <p:spPr>
          <a:xfrm>
            <a:off x="4870988" y="1868248"/>
            <a:ext cx="60960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Purpose: Combine rows from two or more tables based on a related column between them.</a:t>
            </a:r>
          </a:p>
          <a:p>
            <a:r>
              <a:rPr lang="en-US" dirty="0"/>
              <a:t>Types of Joins:</a:t>
            </a:r>
          </a:p>
          <a:p>
            <a:r>
              <a:rPr lang="en-US" dirty="0"/>
              <a:t>INNER JOIN: Returns rows only when there is a match in both tables.</a:t>
            </a:r>
          </a:p>
          <a:p>
            <a:r>
              <a:rPr lang="en-US" dirty="0"/>
              <a:t>LEFT JOIN: Returns all rows from the left table, even if there is no match in the right table.</a:t>
            </a:r>
          </a:p>
          <a:p>
            <a:r>
              <a:rPr lang="en-US" dirty="0"/>
              <a:t>RIGHT JOIN: Returns all rows from the right table, even if there is no match in the left table.</a:t>
            </a:r>
          </a:p>
          <a:p>
            <a:r>
              <a:rPr lang="en-US" dirty="0"/>
              <a:t>FULL JOIN: Returns all rows from both tables, regardless of matches (not supported by all databases).   </a:t>
            </a:r>
          </a:p>
        </p:txBody>
      </p:sp>
    </p:spTree>
    <p:extLst>
      <p:ext uri="{BB962C8B-B14F-4D97-AF65-F5344CB8AC3E}">
        <p14:creationId xmlns:p14="http://schemas.microsoft.com/office/powerpoint/2010/main" val="3514390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59F8D1-0627-8EBC-C57F-04DAF9A3C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57DC9D7-AD3D-4F60-0649-03051FDCA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B5C434F-D40B-79BE-8E08-C31A93A74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09B4043-FC84-2A66-B0C5-21DE16AD6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F2637EF-1ECD-A2EF-5E71-339F63E34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141B157-35DA-8CC1-A389-10DDE4CCB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4278D2FA-F7E8-34B1-AE77-53FA82D345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6773" y="683393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INNER JOIN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5AC2724-D36F-96E8-45BF-5D892D7440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535" y="3794330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500" dirty="0">
                <a:solidFill>
                  <a:schemeClr val="bg1"/>
                </a:solidFill>
                <a:latin typeface="Arial Unicode MS"/>
              </a:rPr>
              <a:t>INNER JOIN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F54DBA-1620-AFBA-1AC5-D57AE688CF76}"/>
              </a:ext>
            </a:extLst>
          </p:cNvPr>
          <p:cNvSpPr txBox="1"/>
          <p:nvPr/>
        </p:nvSpPr>
        <p:spPr>
          <a:xfrm>
            <a:off x="5000162" y="231731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Syntax: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6B1F25-42D2-5EFA-97E1-E86B7367F957}"/>
              </a:ext>
            </a:extLst>
          </p:cNvPr>
          <p:cNvSpPr txBox="1"/>
          <p:nvPr/>
        </p:nvSpPr>
        <p:spPr>
          <a:xfrm>
            <a:off x="4870988" y="3016093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columns</a:t>
            </a:r>
          </a:p>
          <a:p>
            <a:r>
              <a:rPr lang="en-US" dirty="0"/>
              <a:t>FROM table1</a:t>
            </a:r>
          </a:p>
          <a:p>
            <a:r>
              <a:rPr lang="en-US" dirty="0"/>
              <a:t>INNER JOIN table2 ON table1.column = table2.column;</a:t>
            </a:r>
          </a:p>
        </p:txBody>
      </p:sp>
    </p:spTree>
    <p:extLst>
      <p:ext uri="{BB962C8B-B14F-4D97-AF65-F5344CB8AC3E}">
        <p14:creationId xmlns:p14="http://schemas.microsoft.com/office/powerpoint/2010/main" val="2494310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D37665-5B5E-9656-EE5A-681BBFE53D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DF8A305B-2E97-FB0F-3C87-FD8F34880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6785231-D85E-F986-E5D4-5047FAEBDA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DA94718-9AA4-54D0-6CF0-4D9A5964F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328AFEF-B5C1-6777-A8B4-E7F0EC224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72A86232-3C67-6180-D01E-45D7D38694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45F8E049-A0F3-BCCA-69DD-4914DAE3F4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6773" y="683393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INNER JOIN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F550CEB-0AEF-F782-DC59-61DA6D280D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535" y="3794330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500" dirty="0">
                <a:solidFill>
                  <a:schemeClr val="bg1"/>
                </a:solidFill>
                <a:latin typeface="Arial Unicode MS"/>
              </a:rPr>
              <a:t>INNER JOIN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64E8FE-C14A-E42C-031B-B40A199AEF06}"/>
              </a:ext>
            </a:extLst>
          </p:cNvPr>
          <p:cNvSpPr txBox="1"/>
          <p:nvPr/>
        </p:nvSpPr>
        <p:spPr>
          <a:xfrm>
            <a:off x="4712295" y="231731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Example: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860846-9730-62BC-07C2-C5ECD09E447F}"/>
              </a:ext>
            </a:extLst>
          </p:cNvPr>
          <p:cNvSpPr txBox="1"/>
          <p:nvPr/>
        </p:nvSpPr>
        <p:spPr>
          <a:xfrm>
            <a:off x="4495807" y="2967120"/>
            <a:ext cx="765869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</a:t>
            </a:r>
            <a:r>
              <a:rPr lang="en-US" dirty="0" err="1"/>
              <a:t>Students.FirstName</a:t>
            </a:r>
            <a:r>
              <a:rPr lang="en-US" dirty="0"/>
              <a:t>, </a:t>
            </a:r>
            <a:r>
              <a:rPr lang="en-US" dirty="0" err="1"/>
              <a:t>Students.LastName</a:t>
            </a:r>
            <a:r>
              <a:rPr lang="en-US" dirty="0"/>
              <a:t>, </a:t>
            </a:r>
            <a:r>
              <a:rPr lang="en-US" dirty="0" err="1"/>
              <a:t>Enrollment.Grade</a:t>
            </a:r>
            <a:endParaRPr lang="en-US" dirty="0"/>
          </a:p>
          <a:p>
            <a:r>
              <a:rPr lang="en-US" dirty="0"/>
              <a:t>FROM Students</a:t>
            </a:r>
          </a:p>
          <a:p>
            <a:r>
              <a:rPr lang="en-US" dirty="0"/>
              <a:t>INNER JOIN Enrollment ON </a:t>
            </a:r>
            <a:r>
              <a:rPr lang="en-US" dirty="0" err="1"/>
              <a:t>Students.StudentID</a:t>
            </a:r>
            <a:r>
              <a:rPr lang="en-US" dirty="0"/>
              <a:t> = </a:t>
            </a:r>
            <a:r>
              <a:rPr lang="en-US" dirty="0" err="1"/>
              <a:t>Enrollment.StudentID</a:t>
            </a:r>
            <a:r>
              <a:rPr lang="en-US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085008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CCADA0-92C0-5462-7D91-8D371B8861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83777DE-C1E4-F1F0-D6C8-D3F7E1C1DF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D83286-0E12-EBA9-A9AA-D4DED0D0D6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5314E86-F71E-B796-8C27-D704C0E0A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C8F9CCC-5CD2-8254-A4D6-E863BA6804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7366F789-8237-A0FE-8BD4-CA96E22B01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95FAACEE-2135-DB7D-AA74-DA0067D94B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6773" y="683393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500" dirty="0">
                <a:latin typeface="Arial Unicode MS"/>
              </a:rPr>
              <a:t>LEFT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JOIN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B4F2FDC-6030-0A98-E52B-7D575E4B42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535" y="3794330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500" dirty="0">
                <a:solidFill>
                  <a:schemeClr val="bg1"/>
                </a:solidFill>
                <a:latin typeface="Arial Unicode MS"/>
              </a:rPr>
              <a:t>LEFT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 JOIN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C0FEA5-3411-C1C8-CBF4-E0AC74A36691}"/>
              </a:ext>
            </a:extLst>
          </p:cNvPr>
          <p:cNvSpPr txBox="1"/>
          <p:nvPr/>
        </p:nvSpPr>
        <p:spPr>
          <a:xfrm>
            <a:off x="4712295" y="231731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Syntax: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096AAF-0684-DE37-88EB-890205665DA0}"/>
              </a:ext>
            </a:extLst>
          </p:cNvPr>
          <p:cNvSpPr txBox="1"/>
          <p:nvPr/>
        </p:nvSpPr>
        <p:spPr>
          <a:xfrm>
            <a:off x="4495808" y="2967120"/>
            <a:ext cx="631248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columns</a:t>
            </a:r>
          </a:p>
          <a:p>
            <a:r>
              <a:rPr lang="en-US" dirty="0"/>
              <a:t>FROM table1</a:t>
            </a:r>
          </a:p>
          <a:p>
            <a:r>
              <a:rPr lang="en-US" dirty="0"/>
              <a:t>LEFT JOIN table2 ON table1.column = table2.column;</a:t>
            </a:r>
          </a:p>
        </p:txBody>
      </p:sp>
    </p:spTree>
    <p:extLst>
      <p:ext uri="{BB962C8B-B14F-4D97-AF65-F5344CB8AC3E}">
        <p14:creationId xmlns:p14="http://schemas.microsoft.com/office/powerpoint/2010/main" val="2024439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9ABB0B-F48F-001A-7AA7-2AB0CBEB4E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3C8B40A1-384F-DCBA-E0CD-C17956B546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9BE095A-6170-5104-1E0E-F913CB5857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AF2BCB7-6E16-CA94-136C-9CCBDBFF7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77BD537-06AF-85E3-E7BE-18CD2023D9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EE0E597-90F1-7158-3E56-3CD20A259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DDEE40E-81B4-D5F1-41B7-69E5716C86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6773" y="683393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500" dirty="0">
                <a:latin typeface="Arial Unicode MS"/>
              </a:rPr>
              <a:t>LEFT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JOIN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B84109A-C5ED-BD05-9E96-E752CC676D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535" y="3794330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500" dirty="0">
                <a:solidFill>
                  <a:schemeClr val="bg1"/>
                </a:solidFill>
                <a:latin typeface="Arial Unicode MS"/>
              </a:rPr>
              <a:t>LEFT JOIN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687DAC-0DF6-871E-7030-DBC77F6B155C}"/>
              </a:ext>
            </a:extLst>
          </p:cNvPr>
          <p:cNvSpPr txBox="1"/>
          <p:nvPr/>
        </p:nvSpPr>
        <p:spPr>
          <a:xfrm>
            <a:off x="4712295" y="231731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Example: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84F614-C3B8-CDA0-3FE8-F601EF5BBEC1}"/>
              </a:ext>
            </a:extLst>
          </p:cNvPr>
          <p:cNvSpPr txBox="1"/>
          <p:nvPr/>
        </p:nvSpPr>
        <p:spPr>
          <a:xfrm>
            <a:off x="4495807" y="2967120"/>
            <a:ext cx="765869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</a:t>
            </a:r>
            <a:r>
              <a:rPr lang="en-US" dirty="0" err="1"/>
              <a:t>Students.FirstName</a:t>
            </a:r>
            <a:r>
              <a:rPr lang="en-US" dirty="0"/>
              <a:t>, </a:t>
            </a:r>
            <a:r>
              <a:rPr lang="en-US" dirty="0" err="1"/>
              <a:t>Students.LastName</a:t>
            </a:r>
            <a:r>
              <a:rPr lang="en-US" dirty="0"/>
              <a:t>, </a:t>
            </a:r>
            <a:r>
              <a:rPr lang="en-US" dirty="0" err="1"/>
              <a:t>Enrollment.Grade</a:t>
            </a:r>
            <a:endParaRPr lang="en-US" dirty="0"/>
          </a:p>
          <a:p>
            <a:r>
              <a:rPr lang="en-US" dirty="0"/>
              <a:t>FROM Students</a:t>
            </a:r>
          </a:p>
          <a:p>
            <a:r>
              <a:rPr lang="en-US" dirty="0"/>
              <a:t>LEFT JOIN Enrollment ON </a:t>
            </a:r>
            <a:r>
              <a:rPr lang="en-US" dirty="0" err="1"/>
              <a:t>Students.StudentID</a:t>
            </a:r>
            <a:r>
              <a:rPr lang="en-US" dirty="0"/>
              <a:t> = </a:t>
            </a:r>
            <a:r>
              <a:rPr lang="en-US" dirty="0" err="1"/>
              <a:t>Enrollment.StudentID</a:t>
            </a:r>
            <a:r>
              <a:rPr lang="en-US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137294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34760D-FCD2-3194-A914-768BBCF69A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4135972-BEDE-9A49-B478-026ED6B03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DCEE99A-8CBA-7217-0486-FF56D8522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BC4AB45-FE4C-534A-7FA8-C356F1181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B7137A6-05D9-AA74-79E0-C27EF69E4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A196E2D-D748-E9F1-9AA2-ED25D0DEAA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42A14D05-B37B-D698-E5B7-1007E9E105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6773" y="683393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RIGTH JOIN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9673FE5-381B-5DD2-914B-71ECE8DD9F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535" y="3794330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500" dirty="0">
                <a:solidFill>
                  <a:schemeClr val="bg1"/>
                </a:solidFill>
                <a:latin typeface="Arial Unicode MS"/>
              </a:rPr>
              <a:t>RIGHT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 JOIN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2F554A-A7B5-0010-D6C8-9C7388957A6C}"/>
              </a:ext>
            </a:extLst>
          </p:cNvPr>
          <p:cNvSpPr txBox="1"/>
          <p:nvPr/>
        </p:nvSpPr>
        <p:spPr>
          <a:xfrm>
            <a:off x="4712295" y="231731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Syntax: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FE3250-34AC-4E10-2165-7B9337170E65}"/>
              </a:ext>
            </a:extLst>
          </p:cNvPr>
          <p:cNvSpPr txBox="1"/>
          <p:nvPr/>
        </p:nvSpPr>
        <p:spPr>
          <a:xfrm>
            <a:off x="4529674" y="3016093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columns</a:t>
            </a:r>
          </a:p>
          <a:p>
            <a:r>
              <a:rPr lang="en-US" dirty="0"/>
              <a:t>FROM table1</a:t>
            </a:r>
          </a:p>
          <a:p>
            <a:r>
              <a:rPr lang="en-US" dirty="0"/>
              <a:t>RIGHT JOIN table2 ON table1.column = table2.column;</a:t>
            </a:r>
          </a:p>
        </p:txBody>
      </p:sp>
    </p:spTree>
    <p:extLst>
      <p:ext uri="{BB962C8B-B14F-4D97-AF65-F5344CB8AC3E}">
        <p14:creationId xmlns:p14="http://schemas.microsoft.com/office/powerpoint/2010/main" val="1775829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9CB28D-DC4F-A757-C351-4D4A0FFF45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A3A4B0F-71ED-5501-1C8A-A33DF69BA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D058FB2-F9CC-0D96-9866-B9E1AF6484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4D775C8-B1CE-9F2C-D8D4-EE3E984592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7D6B46A-5842-BAA4-036E-2CF74A173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1CDC200-2117-06DD-69CD-50A3EB8D5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9FD31358-B606-9445-3850-75D8A7E647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6773" y="683393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RIGHT JOIN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37E3D91-743B-17F2-E700-318F12EE57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535" y="3794330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500" dirty="0">
                <a:solidFill>
                  <a:schemeClr val="bg1"/>
                </a:solidFill>
                <a:latin typeface="Arial Unicode MS"/>
              </a:rPr>
              <a:t>RIGHT JOIN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D622EB-233A-CA11-FBA2-DDBA636B657A}"/>
              </a:ext>
            </a:extLst>
          </p:cNvPr>
          <p:cNvSpPr txBox="1"/>
          <p:nvPr/>
        </p:nvSpPr>
        <p:spPr>
          <a:xfrm>
            <a:off x="4712295" y="231731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Example: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B5B5FC-BC89-1EA4-1D80-976C73940C68}"/>
              </a:ext>
            </a:extLst>
          </p:cNvPr>
          <p:cNvSpPr txBox="1"/>
          <p:nvPr/>
        </p:nvSpPr>
        <p:spPr>
          <a:xfrm>
            <a:off x="4800600" y="2902002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</a:t>
            </a:r>
            <a:r>
              <a:rPr lang="en-US" dirty="0" err="1"/>
              <a:t>Students.FirstName</a:t>
            </a:r>
            <a:r>
              <a:rPr lang="en-US" dirty="0"/>
              <a:t>, </a:t>
            </a:r>
            <a:r>
              <a:rPr lang="en-US" dirty="0" err="1"/>
              <a:t>Students.LastName</a:t>
            </a:r>
            <a:r>
              <a:rPr lang="en-US" dirty="0"/>
              <a:t>, </a:t>
            </a:r>
            <a:r>
              <a:rPr lang="en-US" dirty="0" err="1"/>
              <a:t>Enrollment.Grade</a:t>
            </a:r>
            <a:endParaRPr lang="en-US" dirty="0"/>
          </a:p>
          <a:p>
            <a:r>
              <a:rPr lang="en-US" dirty="0"/>
              <a:t>FROM Students</a:t>
            </a:r>
          </a:p>
          <a:p>
            <a:r>
              <a:rPr lang="en-US" dirty="0"/>
              <a:t>RIGHT JOIN Enrollment ON </a:t>
            </a:r>
            <a:r>
              <a:rPr lang="en-US" dirty="0" err="1"/>
              <a:t>Students.StudentID</a:t>
            </a:r>
            <a:r>
              <a:rPr lang="en-US" dirty="0"/>
              <a:t> = </a:t>
            </a:r>
            <a:r>
              <a:rPr lang="en-US" dirty="0" err="1"/>
              <a:t>Enrollment.StudentID</a:t>
            </a:r>
            <a:r>
              <a:rPr lang="en-US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78952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5548</TotalTime>
  <Words>926</Words>
  <Application>Microsoft Office PowerPoint</Application>
  <PresentationFormat>Widescreen</PresentationFormat>
  <Paragraphs>149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Aptos</vt:lpstr>
      <vt:lpstr>Aptos Display</vt:lpstr>
      <vt:lpstr>Arial</vt:lpstr>
      <vt:lpstr>Arial Unicode MS</vt:lpstr>
      <vt:lpstr>Office Theme</vt:lpstr>
      <vt:lpstr>Advanced SQL (Part 2)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Q&amp;A and Discussion</vt:lpstr>
      <vt:lpstr>Thanks for the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Dushko Todevski</dc:creator>
  <cp:lastModifiedBy>Dushko Todevski</cp:lastModifiedBy>
  <cp:revision>25</cp:revision>
  <dcterms:created xsi:type="dcterms:W3CDTF">2024-10-12T20:27:14Z</dcterms:created>
  <dcterms:modified xsi:type="dcterms:W3CDTF">2024-11-12T18:27:09Z</dcterms:modified>
</cp:coreProperties>
</file>

<file path=docProps/thumbnail.jpeg>
</file>